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4" r:id="rId4"/>
    <p:sldId id="267" r:id="rId5"/>
    <p:sldId id="266" r:id="rId6"/>
    <p:sldId id="258" r:id="rId7"/>
    <p:sldId id="260" r:id="rId8"/>
    <p:sldId id="261" r:id="rId9"/>
    <p:sldId id="262" r:id="rId10"/>
    <p:sldId id="270" r:id="rId11"/>
    <p:sldId id="27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A580-C798-4B95-8C49-F46B03FF72B9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5E443-FC22-4C5E-90BD-21531FA5CB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75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5E443-FC22-4C5E-90BD-21531FA5CBC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10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5E443-FC22-4C5E-90BD-21531FA5CBC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1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t>2025-06-24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446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52928" cy="2815953"/>
          </a:xfrm>
        </p:spPr>
        <p:txBody>
          <a:bodyPr/>
          <a:lstStyle/>
          <a:p>
            <a:r>
              <a:rPr lang="zh-CN" altLang="en-US" sz="6000" b="1" dirty="0" smtClean="0"/>
              <a:t>守住钱袋子</a:t>
            </a:r>
            <a:r>
              <a:rPr lang="en-US" altLang="zh-CN" sz="6000" b="1" dirty="0" smtClean="0"/>
              <a:t/>
            </a:r>
            <a:br>
              <a:rPr lang="en-US" altLang="zh-CN" sz="6000" b="1" dirty="0" smtClean="0"/>
            </a:br>
            <a:r>
              <a:rPr lang="en-US" altLang="zh-CN" sz="4000" b="1" dirty="0"/>
              <a:t/>
            </a:r>
            <a:br>
              <a:rPr lang="en-US" altLang="zh-CN" sz="4000" b="1" dirty="0"/>
            </a:br>
            <a:r>
              <a:rPr lang="zh-CN" altLang="en-US" sz="6000" b="1" dirty="0"/>
              <a:t>护好幸福家</a:t>
            </a:r>
            <a:endParaRPr lang="zh-CN" altLang="en-US" sz="60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+mn-ea"/>
              </a:rPr>
              <a:t>青岛市疾病预防控制中心</a:t>
            </a:r>
            <a:endParaRPr lang="en-US" altLang="zh-CN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2025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13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</a:rPr>
              <a:t>日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10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7560840" cy="2736304"/>
          </a:xfrm>
        </p:spPr>
        <p:txBody>
          <a:bodyPr>
            <a:normAutofit/>
          </a:bodyPr>
          <a:lstStyle/>
          <a:p>
            <a:r>
              <a:rPr lang="en-US" altLang="zh-CN" sz="17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1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、对照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银行贷款利率和普通金融产品的回报率是否过高，多数情况下明显偏高的投资回报很可能就是投资陷阱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、通过政府网站，查询相关企业是不是经过国家批准的合法上市公司、是不是可以发行公司股票、债券、国家规定的股权交易场所等，如果不具备发行、销售股票、出售金融产品以及开展存贷款业务的主体资格，就涉嫌非法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集资。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、通过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查询工商登记资料，查明相关企业是否是经过法定注册的合法企业，是否办理了税务登记等。如果主体身份不合法、不真实，则有欺诈嫌疑。</a:t>
            </a:r>
            <a:endParaRPr lang="en-US" altLang="zh-CN" sz="1700" dirty="0">
              <a:solidFill>
                <a:schemeClr val="tx1"/>
              </a:solidFill>
              <a:latin typeface="+mn-ea"/>
            </a:endParaRPr>
          </a:p>
          <a:p>
            <a:endParaRPr lang="zh-CN" altLang="en-US" sz="1700" dirty="0">
              <a:latin typeface="+mn-ea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9925" y="40466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树立正确理财观念   自觉抵制非法集资</a:t>
            </a:r>
            <a:endParaRPr lang="zh-CN" altLang="en-US" sz="2000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29925" y="1268760"/>
            <a:ext cx="8229600" cy="440723"/>
          </a:xfrm>
        </p:spPr>
        <p:txBody>
          <a:bodyPr/>
          <a:lstStyle/>
          <a:p>
            <a:pPr algn="l"/>
            <a:r>
              <a:rPr lang="zh-CN" altLang="en-US" sz="1700" b="1" dirty="0">
                <a:solidFill>
                  <a:schemeClr val="tx1"/>
                </a:solidFill>
                <a:effectLst/>
                <a:latin typeface="+mn-ea"/>
                <a:ea typeface="+mn-ea"/>
              </a:rPr>
              <a:t>如果实在无法判断是否是非法集资我们应当注意什么？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5184576" cy="22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sz="half" idx="2"/>
          </p:nvPr>
        </p:nvSpPr>
        <p:spPr>
          <a:xfrm>
            <a:off x="4619482" y="1700808"/>
            <a:ext cx="4038600" cy="4525963"/>
          </a:xfrm>
        </p:spPr>
        <p:txBody>
          <a:bodyPr>
            <a:normAutofit/>
          </a:bodyPr>
          <a:lstStyle/>
          <a:p>
            <a:r>
              <a:rPr lang="zh-CN" altLang="en-US" sz="1700" dirty="0">
                <a:latin typeface="+mn-ea"/>
              </a:rPr>
              <a:t>　</a:t>
            </a:r>
            <a:r>
              <a:rPr lang="en-US" altLang="zh-CN" sz="1700" dirty="0">
                <a:solidFill>
                  <a:schemeClr val="tx1"/>
                </a:solidFill>
                <a:latin typeface="+mn-ea"/>
              </a:rPr>
              <a:t>  4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、一些影响较大的非法集资犯罪，相关媒体多会进行报道，要通过媒体和互联网资源，搜索查询相关企业违法犯罪记录，防止不法分子异地重犯。</a:t>
            </a:r>
            <a:endParaRPr lang="en-US" altLang="zh-CN" sz="1700" dirty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7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、对亲朋好友低风险、高回报的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投资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进行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建议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和反复劝说，要多与懂行的朋友和专业人士仔细商量、审慎决策，防止成为其发展下线的目标。</a:t>
            </a:r>
            <a:endParaRPr lang="en-US" altLang="zh-CN" sz="1700" dirty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7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、如果实在无法判断是否是非法集资，除上面谈到的应当提高警惕，尽量避免上当受骗外，社会公众可以向有关部门进行咨询，待了解详情后再作决定。切不可抱有侥幸心理，盲目投资</a:t>
            </a:r>
            <a:r>
              <a:rPr lang="zh-CN" altLang="en-US" sz="1800" dirty="0">
                <a:solidFill>
                  <a:schemeClr val="tx1"/>
                </a:solidFill>
              </a:rPr>
              <a:t>。</a:t>
            </a:r>
            <a:endParaRPr lang="zh-CN" altLang="en-US" sz="17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39380" y="1268760"/>
            <a:ext cx="8229600" cy="440723"/>
          </a:xfrm>
        </p:spPr>
        <p:txBody>
          <a:bodyPr/>
          <a:lstStyle/>
          <a:p>
            <a:pPr algn="l"/>
            <a:r>
              <a:rPr lang="zh-CN" altLang="en-US" sz="1700" b="1" dirty="0">
                <a:solidFill>
                  <a:schemeClr val="tx1"/>
                </a:solidFill>
                <a:effectLst/>
                <a:latin typeface="+mn-ea"/>
                <a:ea typeface="+mn-ea"/>
              </a:rPr>
              <a:t>如果实在无法判断是否是非法集资我们应当注意什么？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29925" y="40466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树立正确理财观念   自觉抵制非法集资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316835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/>
          <a:lstStyle/>
          <a:p>
            <a:r>
              <a:rPr lang="zh-CN" altLang="en-US" sz="2000" dirty="0" smtClean="0"/>
              <a:t>树立正确理财观念   自觉抵制非法集资</a:t>
            </a:r>
            <a:endParaRPr lang="zh-CN" altLang="en-US" sz="20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94" y="3531064"/>
            <a:ext cx="3388303" cy="2574811"/>
          </a:xfrm>
        </p:spPr>
      </p:pic>
      <p:sp>
        <p:nvSpPr>
          <p:cNvPr id="8" name="矩形 7"/>
          <p:cNvSpPr/>
          <p:nvPr/>
        </p:nvSpPr>
        <p:spPr>
          <a:xfrm>
            <a:off x="605435" y="3933056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非法集资一般要具备以下四个特征</a:t>
            </a:r>
            <a:r>
              <a:rPr lang="en-US" altLang="zh-CN" dirty="0" smtClean="0"/>
              <a:t>: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　</a:t>
            </a:r>
            <a:r>
              <a:rPr lang="zh-CN" altLang="en-US" dirty="0"/>
              <a:t>　</a:t>
            </a:r>
            <a:r>
              <a:rPr lang="en-US" altLang="zh-CN" dirty="0"/>
              <a:t>1</a:t>
            </a:r>
            <a:r>
              <a:rPr lang="zh-CN" altLang="en-US" dirty="0" smtClean="0"/>
              <a:t>、未经</a:t>
            </a:r>
            <a:r>
              <a:rPr lang="zh-CN" altLang="en-US" dirty="0"/>
              <a:t>有关监管部门依法批准，违规向社会</a:t>
            </a:r>
            <a:r>
              <a:rPr lang="en-US" altLang="zh-CN" dirty="0"/>
              <a:t>(</a:t>
            </a:r>
            <a:r>
              <a:rPr lang="zh-CN" altLang="en-US" dirty="0"/>
              <a:t>尤其是向不特定对象</a:t>
            </a:r>
            <a:r>
              <a:rPr lang="en-US" altLang="zh-CN" dirty="0"/>
              <a:t>)</a:t>
            </a:r>
            <a:r>
              <a:rPr lang="zh-CN" altLang="en-US" dirty="0"/>
              <a:t>筹集</a:t>
            </a:r>
            <a:r>
              <a:rPr lang="zh-CN" altLang="en-US" dirty="0" smtClean="0"/>
              <a:t>资金。</a:t>
            </a:r>
            <a:endParaRPr lang="en-US" altLang="zh-CN" dirty="0" smtClean="0"/>
          </a:p>
          <a:p>
            <a:r>
              <a:rPr lang="en-US" altLang="zh-CN" dirty="0" smtClean="0"/>
              <a:t>       2</a:t>
            </a:r>
            <a:r>
              <a:rPr lang="zh-CN" altLang="en-US" dirty="0" smtClean="0"/>
              <a:t>、</a:t>
            </a:r>
            <a:r>
              <a:rPr lang="zh-CN" altLang="en-US" dirty="0"/>
              <a:t>承诺在一定期限内给予出资人货币、实物、股权等形式的投资</a:t>
            </a:r>
            <a:r>
              <a:rPr lang="zh-CN" altLang="en-US" dirty="0" smtClean="0"/>
              <a:t>回报。</a:t>
            </a:r>
            <a:endParaRPr lang="en-US" altLang="zh-CN" dirty="0" smtClean="0"/>
          </a:p>
          <a:p>
            <a:r>
              <a:rPr lang="en-US" altLang="zh-CN" dirty="0" smtClean="0"/>
              <a:t>       3</a:t>
            </a:r>
            <a:r>
              <a:rPr lang="zh-CN" altLang="en-US" dirty="0" smtClean="0"/>
              <a:t>、</a:t>
            </a:r>
            <a:r>
              <a:rPr lang="zh-CN" altLang="en-US" dirty="0"/>
              <a:t>以合法形式掩盖非法集资目的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716016" y="1484784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根据</a:t>
            </a:r>
            <a:r>
              <a:rPr lang="en-US" altLang="zh-CN" dirty="0"/>
              <a:t>《</a:t>
            </a:r>
            <a:r>
              <a:rPr lang="zh-CN" altLang="en-US" dirty="0"/>
              <a:t>防范和处置非法集资条例</a:t>
            </a:r>
            <a:r>
              <a:rPr lang="en-US" altLang="zh-CN" dirty="0"/>
              <a:t>》</a:t>
            </a:r>
            <a:r>
              <a:rPr lang="zh-CN" altLang="en-US" dirty="0"/>
              <a:t>规定，</a:t>
            </a:r>
            <a:r>
              <a:rPr lang="zh-CN" altLang="en-US" b="1" dirty="0"/>
              <a:t>非法集资</a:t>
            </a:r>
            <a:r>
              <a:rPr lang="zh-CN" altLang="en-US" dirty="0"/>
              <a:t>是指未经国务院金融管理部门依法许可或者违反国家金融管理规定，以许诺还本付息或者给予其他投资回报等方式，向不特定对象吸收资金的行为。</a:t>
            </a:r>
          </a:p>
        </p:txBody>
      </p:sp>
      <p:pic>
        <p:nvPicPr>
          <p:cNvPr id="12" name="内容占位符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4" y="1457182"/>
            <a:ext cx="4114800" cy="22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404991" y="1791072"/>
            <a:ext cx="3734961" cy="4526280"/>
          </a:xfrm>
        </p:spPr>
        <p:txBody>
          <a:bodyPr>
            <a:noAutofit/>
          </a:bodyPr>
          <a:lstStyle/>
          <a:p>
            <a:r>
              <a:rPr lang="zh-CN" altLang="en-US" sz="1700" dirty="0">
                <a:solidFill>
                  <a:schemeClr val="tx1"/>
                </a:solidFill>
              </a:rPr>
              <a:t>非法集资情况复杂，表现形式多样。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从案发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情况看，主要包括债权、股权、商品营销、生产经营等四大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类。另外，</a:t>
            </a: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防范和处置非法集资条例</a:t>
            </a:r>
            <a:r>
              <a:rPr lang="en-US" altLang="zh-CN" sz="17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总结了非法集资的五种表现形式</a:t>
            </a:r>
            <a:r>
              <a:rPr lang="en-US" altLang="zh-CN" sz="1700" dirty="0">
                <a:solidFill>
                  <a:schemeClr val="tx1"/>
                </a:solidFill>
                <a:latin typeface="+mn-ea"/>
              </a:rPr>
              <a:t>:</a:t>
            </a:r>
          </a:p>
          <a:p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 1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、设立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互联网企业、投资及投资咨询类企业、各类交易场所或者平台、农民专业合作社、资金互助组织以及其他组织吸收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资金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。　　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7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2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、以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发行或者转让股权、债权，募集基金，销售保险产品，或者以从事各类资产管理、虚拟货币、融资租赁业务等名义吸收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资金。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　</a:t>
            </a:r>
            <a:endParaRPr lang="en-US" altLang="zh-CN" sz="17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/>
          <a:lstStyle/>
          <a:p>
            <a:r>
              <a:rPr lang="zh-CN" altLang="en-US" sz="2000" dirty="0" smtClean="0"/>
              <a:t>树立正确理财观念   自觉抵制非法集资</a:t>
            </a:r>
            <a:endParaRPr lang="zh-CN" altLang="en-US" sz="200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24018" y="148478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7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非法</a:t>
            </a:r>
            <a:r>
              <a:rPr lang="zh-CN" altLang="en-US" sz="1700" b="1" dirty="0">
                <a:solidFill>
                  <a:schemeClr val="tx1"/>
                </a:solidFill>
                <a:effectLst/>
                <a:latin typeface="+mn-ea"/>
                <a:ea typeface="+mn-ea"/>
              </a:rPr>
              <a:t>集资活动有哪些常见种类和形式</a:t>
            </a:r>
            <a:r>
              <a:rPr lang="zh-CN" altLang="en-US" sz="17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？</a:t>
            </a:r>
            <a:endParaRPr lang="zh-CN" altLang="en-US" sz="1700" b="1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1026" name="Picture 2" descr="C:\Users\Lenovo\Desktop\微信图片_202505271453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68" y="1484784"/>
            <a:ext cx="3700064" cy="49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322904" y="2332037"/>
            <a:ext cx="36730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 3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、在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销售商品、提供服务、投资项目等商业活动中，以承诺给付货币、股权、实物等回报的形式吸收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资金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。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　　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7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4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、违反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法律、行政法规或者国家有关规定，通过大众传播媒介、即时通信工具或者其他方式公开传播吸收资金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信息。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 5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、其他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涉嫌非法集资的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行为。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24018" y="148478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7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非法</a:t>
            </a:r>
            <a:r>
              <a:rPr lang="zh-CN" altLang="en-US" sz="1700" b="1" dirty="0">
                <a:solidFill>
                  <a:schemeClr val="tx1"/>
                </a:solidFill>
                <a:effectLst/>
                <a:latin typeface="+mn-ea"/>
                <a:ea typeface="+mn-ea"/>
              </a:rPr>
              <a:t>集资活动有哪些常见种类和形式</a:t>
            </a:r>
            <a:r>
              <a:rPr lang="zh-CN" altLang="en-US" sz="17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？</a:t>
            </a:r>
            <a:endParaRPr lang="zh-CN" altLang="en-US" sz="1700" b="1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/>
          <a:lstStyle/>
          <a:p>
            <a:r>
              <a:rPr lang="zh-CN" altLang="en-US" sz="2000" dirty="0" smtClean="0"/>
              <a:t>树立正确理财观念   自觉抵制非法集资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191581" cy="2215510"/>
          </a:xfrm>
          <a:prstGeom prst="rect">
            <a:avLst/>
          </a:prstGeom>
        </p:spPr>
      </p:pic>
      <p:pic>
        <p:nvPicPr>
          <p:cNvPr id="14" name="内容占位符 1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18" y="3861048"/>
            <a:ext cx="4080747" cy="2511177"/>
          </a:xfrm>
        </p:spPr>
      </p:pic>
    </p:spTree>
    <p:extLst>
      <p:ext uri="{BB962C8B-B14F-4D97-AF65-F5344CB8AC3E}">
        <p14:creationId xmlns:p14="http://schemas.microsoft.com/office/powerpoint/2010/main" val="35121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991" y="1673424"/>
            <a:ext cx="8229600" cy="5184576"/>
          </a:xfrm>
        </p:spPr>
        <p:txBody>
          <a:bodyPr>
            <a:no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(1)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承诺高额回报，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编造“天上掉馅饼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”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“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一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夜成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富翁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”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的神话。</a:t>
            </a:r>
            <a:endParaRPr lang="en-US" altLang="zh-CN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(2)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编造虚假项目或订立陷阱合同，一步步将群众骗入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泥潭。</a:t>
            </a:r>
            <a:endParaRPr lang="en-US" altLang="zh-CN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3)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混淆投资理财概念，让群众在眼花缭乱的新名词前失去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判断。</a:t>
            </a:r>
            <a:endParaRPr lang="en-US" altLang="zh-CN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4)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装点门面，用合法的外衣或名人效应骗取群众的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信任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5)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利用网络，通过虚拟空间实施犯罪、逃避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打击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(6)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利用精神、人身强制或亲情诱骗，不断扩大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受害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群体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19345" y="346675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树立正确理财观念   自觉抵制非法集资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7" y="3645024"/>
            <a:ext cx="3240360" cy="248409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373052" y="126876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7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非法</a:t>
            </a:r>
            <a:r>
              <a:rPr lang="zh-CN" altLang="en-US" sz="1700" b="1" dirty="0">
                <a:solidFill>
                  <a:schemeClr val="tx1"/>
                </a:solidFill>
                <a:effectLst/>
                <a:latin typeface="+mn-ea"/>
                <a:ea typeface="+mn-ea"/>
              </a:rPr>
              <a:t>集资的常见手段有</a:t>
            </a:r>
            <a:r>
              <a:rPr lang="zh-CN" altLang="en-US" sz="17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哪些</a:t>
            </a:r>
            <a:r>
              <a:rPr lang="zh-CN" altLang="en-US" sz="1700" b="1" dirty="0">
                <a:solidFill>
                  <a:schemeClr val="tx1"/>
                </a:solidFill>
                <a:effectLst/>
                <a:latin typeface="+mn-ea"/>
                <a:ea typeface="+mn-ea"/>
              </a:rPr>
              <a:t>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53" y="3609747"/>
            <a:ext cx="3468524" cy="249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02986" y="1391852"/>
            <a:ext cx="4013030" cy="520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 dirty="0" smtClean="0">
                <a:solidFill>
                  <a:schemeClr val="tx1"/>
                </a:solidFill>
                <a:latin typeface="+mn-ea"/>
              </a:rPr>
              <a:t>如何</a:t>
            </a:r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判别</a:t>
            </a:r>
            <a:r>
              <a:rPr lang="zh-CN" altLang="en-US" sz="1800" b="1" dirty="0" smtClean="0">
                <a:solidFill>
                  <a:schemeClr val="tx1"/>
                </a:solidFill>
                <a:latin typeface="+mn-ea"/>
              </a:rPr>
              <a:t>非法集资？</a:t>
            </a:r>
            <a:endParaRPr lang="en-US" altLang="zh-CN" sz="18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</a:t>
            </a:r>
          </a:p>
          <a:p>
            <a:pPr marL="0" indent="0">
              <a:buNone/>
            </a:pP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 1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、非法性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。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/>
            </a:r>
            <a:br>
              <a:rPr lang="zh-CN" altLang="en-US" sz="1700" dirty="0">
                <a:solidFill>
                  <a:schemeClr val="tx1"/>
                </a:solidFill>
                <a:latin typeface="+mn-ea"/>
              </a:rPr>
            </a:b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 未经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国务院金融管理部门依法许可或者违反国家金融管理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规定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 2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、公开性。</a:t>
            </a:r>
            <a:endParaRPr lang="en-US" altLang="zh-CN" sz="17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 通过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媒体、推介会、传单、手机短信等途径向社会公开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宣传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 3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、社会性。</a:t>
            </a:r>
            <a:br>
              <a:rPr lang="zh-CN" altLang="en-US" sz="1700" dirty="0">
                <a:solidFill>
                  <a:schemeClr val="tx1"/>
                </a:solidFill>
                <a:latin typeface="+mn-ea"/>
              </a:rPr>
            </a:b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 向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不特定对象吸收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资金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700" dirty="0" smtClean="0">
                <a:solidFill>
                  <a:schemeClr val="tx1"/>
                </a:solidFill>
                <a:latin typeface="+mn-ea"/>
              </a:rPr>
              <a:t>    4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、利诱性。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 许诺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还本付息或者给予其他投资回报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51520" y="1166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2000" smtClean="0"/>
              <a:t>树立正确理财观念   自觉抵制非法集资</a:t>
            </a:r>
            <a:endParaRPr lang="zh-CN" altLang="en-US" sz="2000" dirty="0"/>
          </a:p>
        </p:txBody>
      </p:sp>
      <p:pic>
        <p:nvPicPr>
          <p:cNvPr id="2050" name="Picture 2" descr="C:\Users\Lenovo\Desktop\微信图片_20250527143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52" y="1412776"/>
            <a:ext cx="3443262" cy="47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4240" cy="4525963"/>
          </a:xfrm>
        </p:spPr>
        <p:txBody>
          <a:bodyPr>
            <a:normAutofit/>
          </a:bodyPr>
          <a:lstStyle/>
          <a:p>
            <a:r>
              <a:rPr lang="zh-CN" altLang="en-US" sz="1700" b="1" dirty="0">
                <a:solidFill>
                  <a:schemeClr val="tx1"/>
                </a:solidFill>
                <a:latin typeface="+mn-ea"/>
              </a:rPr>
              <a:t>非法集资活动具有很大的社会危害性</a:t>
            </a:r>
            <a:r>
              <a:rPr lang="zh-CN" altLang="en-US" sz="17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7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 一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是非法集资使参与者遭受经济损失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。许多老人遇到过非法集资的诈骗情形，如让老人预交养老服务费、以房养老、开展虚假养老帮扶、销售虚假养老产品等手段实施诱骗，致使老人攒下的积蓄全无。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 二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是非法集资严重干扰正常的经济、金融秩序</a:t>
            </a:r>
            <a:r>
              <a:rPr lang="en-US" altLang="zh-CN" sz="1700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极易引发社会风险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 三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是非法集资容易引发社会不稳定，严重影响社会和谐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zh-CN" altLang="en-US" sz="17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/>
          <a:lstStyle/>
          <a:p>
            <a:r>
              <a:rPr lang="zh-CN" altLang="en-US" sz="2000" dirty="0" smtClean="0"/>
              <a:t>树立正确理财观念   自觉抵制非法集资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456384" cy="2880320"/>
          </a:xfrm>
          <a:prstGeom prst="rect">
            <a:avLst/>
          </a:prstGeom>
        </p:spPr>
      </p:pic>
      <p:pic>
        <p:nvPicPr>
          <p:cNvPr id="13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3096344" cy="2204071"/>
          </a:xfrm>
        </p:spPr>
      </p:pic>
    </p:spTree>
    <p:extLst>
      <p:ext uri="{BB962C8B-B14F-4D97-AF65-F5344CB8AC3E}">
        <p14:creationId xmlns:p14="http://schemas.microsoft.com/office/powerpoint/2010/main" val="12057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92697"/>
            <a:ext cx="3168351" cy="2359537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5184576" cy="5005391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对进行非法集资活动的，除了依照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商业银行法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保险法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证券法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证券投资基金法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银行业监管管理法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和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非法金融机构和非法金融业务活动取缔办法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等法律、行政法规的规定给予没收违法所得、罚款、取缔非法从事金融业务的</a:t>
            </a:r>
            <a:r>
              <a:rPr lang="zh-CN" altLang="en-US" sz="1800" dirty="0" smtClean="0">
                <a:solidFill>
                  <a:schemeClr val="tx1"/>
                </a:solidFill>
                <a:latin typeface="+mn-ea"/>
              </a:rPr>
              <a:t>机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构等行政处罚外，对构成犯罪的，还要依法追究其刑事责任</a:t>
            </a:r>
            <a:r>
              <a:rPr lang="zh-CN" altLang="en-US" sz="18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9512" y="1262872"/>
            <a:ext cx="8229600" cy="440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7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参与非法集资形成的风险及损失承担的有关规定是什么？</a:t>
            </a:r>
            <a:endParaRPr lang="zh-CN" altLang="en-US" sz="1700" b="1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/>
          <a:lstStyle/>
          <a:p>
            <a:r>
              <a:rPr lang="zh-CN" altLang="en-US" sz="2000" dirty="0" smtClean="0"/>
              <a:t>树立正确理财观念   自觉抵制非法集资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3678079" y="3645024"/>
            <a:ext cx="5076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参与非法集资活动不受法律保护。</a:t>
            </a:r>
            <a:r>
              <a:rPr lang="zh-CN" altLang="en-US" dirty="0">
                <a:latin typeface="+mn-ea"/>
              </a:rPr>
              <a:t>有关法律明确规定</a:t>
            </a:r>
            <a:r>
              <a:rPr lang="en-US" altLang="zh-CN" dirty="0">
                <a:latin typeface="+mn-ea"/>
              </a:rPr>
              <a:t>:</a:t>
            </a:r>
            <a:r>
              <a:rPr lang="zh-CN" altLang="en-US" dirty="0">
                <a:latin typeface="+mn-ea"/>
              </a:rPr>
              <a:t>因参与非法吸收公众存款、非法集资活动受到的损失，由参与者自行承担，而所形成的债务和风险，不得转嫁给未参与非法吸收公众存款、非法集资活动的国有银行和其他金融机构以及其他任何单位。债权债务清理清退后，有剩余非法财物的，予以没收，就地上缴中央金库。在取缔非法吸收公众存款、非法集资活动的过程中，地方政府只负责组织协调工作，而不能采取财政拨款的方式来弥补非法集资造成的损失。</a:t>
            </a:r>
            <a:endParaRPr lang="zh-CN" altLang="en-US" sz="1700" b="1" dirty="0">
              <a:latin typeface="+mn-ea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2" y="3870242"/>
            <a:ext cx="3202505" cy="2411886"/>
          </a:xfrm>
        </p:spPr>
      </p:pic>
    </p:spTree>
    <p:extLst>
      <p:ext uri="{BB962C8B-B14F-4D97-AF65-F5344CB8AC3E}">
        <p14:creationId xmlns:p14="http://schemas.microsoft.com/office/powerpoint/2010/main" val="31404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2981894" cy="210803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4038600" cy="4525963"/>
          </a:xfrm>
        </p:spPr>
        <p:txBody>
          <a:bodyPr>
            <a:normAutofit/>
          </a:bodyPr>
          <a:lstStyle/>
          <a:p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四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要增强参与非法集资风险自担意识。非法集资是违法行为，参与者投入非法集资的资金及相关利益不受法律保护。因此，当一些单位或个人以高额投资回报兜售高息存款、股票、债券、基金和开发项目时，一定要认真识别，谨慎投资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393412" y="1453892"/>
            <a:ext cx="4250595" cy="4526280"/>
          </a:xfrm>
        </p:spPr>
        <p:txBody>
          <a:bodyPr>
            <a:noAutofit/>
          </a:bodyPr>
          <a:lstStyle/>
          <a:p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识别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和防范非法集资，应注意以下四个方面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：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 一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要认清非法集资的本质和危害，提高识别能力，自觉抵制各种诱惑。坚信“天上不会掉馅饼”，对“高额回报”“快速致富”的投资项目进行冷静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分析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，避免上当受骗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 二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要正确识别非法集资活动，主要看主体资格是否合法，以及其从事的集资活动是否获得相关的批准；是否是向社会不特定对象募集资金；是否承诺回报，非法集资行为一般具有许诺一定比例集资回报的特点；是否以合法形式掩盖其非法集资的性质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sz="1700" dirty="0" smtClean="0">
                <a:solidFill>
                  <a:schemeClr val="tx1"/>
                </a:solidFill>
                <a:latin typeface="+mn-ea"/>
              </a:rPr>
              <a:t>   三</a:t>
            </a:r>
            <a:r>
              <a:rPr lang="zh-CN" altLang="en-US" sz="1700" dirty="0">
                <a:solidFill>
                  <a:schemeClr val="tx1"/>
                </a:solidFill>
                <a:latin typeface="+mn-ea"/>
              </a:rPr>
              <a:t>要增强理性投资意识。高收益往往伴随着高风险，不规范的经济活动更是蕴藏着巨大风险。因此，一定要增强理性投资意识，依法保护自身权益。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01761" y="476673"/>
            <a:ext cx="8229600" cy="576064"/>
          </a:xfrm>
        </p:spPr>
        <p:txBody>
          <a:bodyPr/>
          <a:lstStyle/>
          <a:p>
            <a:r>
              <a:rPr lang="zh-CN" altLang="en-US" sz="2000" dirty="0" smtClean="0"/>
              <a:t>树立正确理财观念   自觉抵制非法集资</a:t>
            </a:r>
            <a:endParaRPr lang="zh-CN" altLang="en-US" sz="200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95536" y="1052737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700" b="1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如何</a:t>
            </a:r>
            <a:r>
              <a:rPr lang="zh-CN" altLang="en-US" sz="1700" b="1" dirty="0">
                <a:solidFill>
                  <a:schemeClr val="tx1"/>
                </a:solidFill>
                <a:effectLst/>
                <a:latin typeface="+mn-ea"/>
                <a:ea typeface="+mn-ea"/>
              </a:rPr>
              <a:t>识别和防范非法集资活动</a:t>
            </a:r>
            <a:r>
              <a:rPr lang="zh-CN" altLang="en-US" sz="1700" dirty="0">
                <a:solidFill>
                  <a:schemeClr val="tx1"/>
                </a:solidFill>
                <a:effectLst/>
                <a:latin typeface="+mn-ea"/>
                <a:ea typeface="+mn-ea"/>
              </a:rPr>
              <a:t>？</a:t>
            </a:r>
            <a:endParaRPr lang="zh-CN" altLang="en-US" sz="1700" b="1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94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管人员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主管人员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主管人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756</TotalTime>
  <Words>956</Words>
  <Application>Microsoft Office PowerPoint</Application>
  <PresentationFormat>全屏显示(4:3)</PresentationFormat>
  <Paragraphs>63</Paragraphs>
  <Slides>11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主管人员</vt:lpstr>
      <vt:lpstr>守住钱袋子  护好幸福家</vt:lpstr>
      <vt:lpstr>树立正确理财观念   自觉抵制非法集资</vt:lpstr>
      <vt:lpstr>树立正确理财观念   自觉抵制非法集资</vt:lpstr>
      <vt:lpstr>树立正确理财观念   自觉抵制非法集资</vt:lpstr>
      <vt:lpstr>PowerPoint 演示文稿</vt:lpstr>
      <vt:lpstr>PowerPoint 演示文稿</vt:lpstr>
      <vt:lpstr>树立正确理财观念   自觉抵制非法集资</vt:lpstr>
      <vt:lpstr>树立正确理财观念   自觉抵制非法集资</vt:lpstr>
      <vt:lpstr>树立正确理财观念   自觉抵制非法集资</vt:lpstr>
      <vt:lpstr>如果实在无法判断是否是非法集资我们应当注意什么？</vt:lpstr>
      <vt:lpstr>如果实在无法判断是否是非法集资我们应当注意什么？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50</cp:revision>
  <dcterms:created xsi:type="dcterms:W3CDTF">2022-06-08T02:40:36Z</dcterms:created>
  <dcterms:modified xsi:type="dcterms:W3CDTF">2025-06-24T01:33:04Z</dcterms:modified>
</cp:coreProperties>
</file>