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Lst>
  <p:sldIdLst>
    <p:sldId id="256" r:id="rId2"/>
    <p:sldId id="257" r:id="rId3"/>
    <p:sldId id="269" r:id="rId4"/>
    <p:sldId id="271" r:id="rId5"/>
    <p:sldId id="258" r:id="rId6"/>
    <p:sldId id="260" r:id="rId7"/>
    <p:sldId id="259" r:id="rId8"/>
    <p:sldId id="261" r:id="rId9"/>
    <p:sldId id="262" r:id="rId10"/>
    <p:sldId id="263" r:id="rId11"/>
    <p:sldId id="264" r:id="rId12"/>
  </p:sldIdLst>
  <p:sldSz cx="9144000" cy="6858000" type="screen4x3"/>
  <p:notesSz cx="6858000" cy="9144000"/>
  <p:custDataLst>
    <p:tags r:id="rId1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8" d="100"/>
          <a:sy n="108" d="100"/>
        </p:scale>
        <p:origin x="-1704" y="-84"/>
      </p:cViewPr>
      <p:guideLst>
        <p:guide orient="horz" pos="2160"/>
        <p:guide pos="288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F3D8FDD3-FFC3-45C2-91D5-37BBD336F775}" type="datetimeFigureOut">
              <a:rPr lang="zh-CN" altLang="en-US" smtClean="0"/>
              <a:t>2024-06-17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B20C084-AB3B-4387-A5FA-3545A513621E}"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F3D8FDD3-FFC3-45C2-91D5-37BBD336F775}" type="datetimeFigureOut">
              <a:rPr lang="zh-CN" altLang="en-US" smtClean="0"/>
              <a:t>2024-06-17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B20C084-AB3B-4387-A5FA-3545A513621E}"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3D8FDD3-FFC3-45C2-91D5-37BBD336F775}" type="datetimeFigureOut">
              <a:rPr lang="zh-CN" altLang="en-US" smtClean="0"/>
              <a:t>2024-06-17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B20C084-AB3B-4387-A5FA-3545A513621E}" type="slidenum">
              <a:rPr lang="zh-CN" altLang="en-US" smtClean="0"/>
              <a:t>‹#›</a:t>
            </a:fld>
            <a:endParaRPr lang="zh-CN" alt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F3D8FDD3-FFC3-45C2-91D5-37BBD336F775}" type="datetimeFigureOut">
              <a:rPr lang="zh-CN" altLang="en-US" smtClean="0"/>
              <a:t>2024-06-17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B20C084-AB3B-4387-A5FA-3545A513621E}" type="slidenum">
              <a:rPr lang="zh-CN" altLang="en-US" smtClean="0"/>
              <a:t>‹#›</a:t>
            </a:fld>
            <a:endParaRPr lang="zh-CN" altLang="en-US"/>
          </a:p>
        </p:txBody>
      </p:sp>
      <p:sp>
        <p:nvSpPr>
          <p:cNvPr id="7" name="Title 6"/>
          <p:cNvSpPr>
            <a:spLocks noGrp="1"/>
          </p:cNvSpPr>
          <p:nvPr>
            <p:ph type="title"/>
          </p:nvPr>
        </p:nvSpPr>
        <p:spPr/>
        <p:txBody>
          <a:bodyPr/>
          <a:lstStyle/>
          <a:p>
            <a:r>
              <a:rPr lang="zh-CN" altLang="en-US" smtClean="0"/>
              <a:t>单击此处编辑母版标题样式</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F3D8FDD3-FFC3-45C2-91D5-37BBD336F775}" type="datetimeFigureOut">
              <a:rPr lang="zh-CN" altLang="en-US" smtClean="0"/>
              <a:t>2024-06-17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B20C084-AB3B-4387-A5FA-3545A513621E}"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5" name="Date Placeholder 4"/>
          <p:cNvSpPr>
            <a:spLocks noGrp="1"/>
          </p:cNvSpPr>
          <p:nvPr>
            <p:ph type="dt" sz="half" idx="10"/>
          </p:nvPr>
        </p:nvSpPr>
        <p:spPr/>
        <p:txBody>
          <a:bodyPr/>
          <a:lstStyle/>
          <a:p>
            <a:fld id="{F3D8FDD3-FFC3-45C2-91D5-37BBD336F775}" type="datetimeFigureOut">
              <a:rPr lang="zh-CN" altLang="en-US" smtClean="0"/>
              <a:t>2024-06-17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B20C084-AB3B-4387-A5FA-3545A513621E}" type="slidenum">
              <a:rPr lang="zh-CN" altLang="en-US" smtClean="0"/>
              <a:t>‹#›</a:t>
            </a:fld>
            <a:endParaRPr lang="zh-CN" altLang="en-US"/>
          </a:p>
        </p:txBody>
      </p:sp>
      <p:sp>
        <p:nvSpPr>
          <p:cNvPr id="9" name="Content Placeholder 8"/>
          <p:cNvSpPr>
            <a:spLocks noGrp="1"/>
          </p:cNvSpPr>
          <p:nvPr>
            <p:ph sz="quarter" idx="13"/>
          </p:nvPr>
        </p:nvSpPr>
        <p:spPr>
          <a:xfrm>
            <a:off x="676655" y="2679192"/>
            <a:ext cx="3822192" cy="34472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F3D8FDD3-FFC3-45C2-91D5-37BBD336F775}" type="datetimeFigureOut">
              <a:rPr lang="zh-CN" altLang="en-US" smtClean="0"/>
              <a:t>2024-06-17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B20C084-AB3B-4387-A5FA-3545A513621E}"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F3D8FDD3-FFC3-45C2-91D5-37BBD336F775}" type="datetimeFigureOut">
              <a:rPr lang="zh-CN" altLang="en-US" smtClean="0"/>
              <a:t>2024-06-17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B20C084-AB3B-4387-A5FA-3545A513621E}"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3D8FDD3-FFC3-45C2-91D5-37BBD336F775}" type="datetimeFigureOut">
              <a:rPr lang="zh-CN" altLang="en-US" smtClean="0"/>
              <a:t>2024-06-17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B20C084-AB3B-4387-A5FA-3545A513621E}"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3D8FDD3-FFC3-45C2-91D5-37BBD336F775}" type="datetimeFigureOut">
              <a:rPr lang="zh-CN" altLang="en-US" smtClean="0"/>
              <a:t>2024-06-17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B20C084-AB3B-4387-A5FA-3545A513621E}" type="slidenum">
              <a:rPr lang="zh-CN" altLang="en-US" smtClean="0"/>
              <a:t>‹#›</a:t>
            </a:fld>
            <a:endParaRPr lang="zh-CN" alt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zh-CN" altLang="en-US" smtClean="0"/>
              <a:t>单击此处编辑母版标题样式</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zh-CN" altLang="en-US" smtClean="0"/>
              <a:t>单击此处编辑母版标题样式</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F3D8FDD3-FFC3-45C2-91D5-37BBD336F775}" type="datetimeFigureOut">
              <a:rPr lang="zh-CN" altLang="en-US" smtClean="0"/>
              <a:t>2024-06-17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B20C084-AB3B-4387-A5FA-3545A513621E}" type="slidenum">
              <a:rPr lang="zh-CN" altLang="en-US" smtClean="0"/>
              <a:t>‹#›</a:t>
            </a:fld>
            <a:endParaRPr lang="zh-CN" alt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3D8FDD3-FFC3-45C2-91D5-37BBD336F775}" type="datetimeFigureOut">
              <a:rPr lang="zh-CN" altLang="en-US" smtClean="0"/>
              <a:t>2024-06-17</a:t>
            </a:fld>
            <a:endParaRPr lang="zh-CN" alt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zh-CN" alt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B20C084-AB3B-4387-A5FA-3545A513621E}" type="slidenum">
              <a:rPr lang="zh-CN" altLang="en-US" smtClean="0"/>
              <a:t>‹#›</a:t>
            </a:fld>
            <a:endParaRPr lang="zh-CN" alt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9.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99592" y="1340768"/>
            <a:ext cx="7175351" cy="1793167"/>
          </a:xfrm>
        </p:spPr>
        <p:txBody>
          <a:bodyPr/>
          <a:lstStyle/>
          <a:p>
            <a:pPr marL="182880" indent="0">
              <a:buNone/>
            </a:pPr>
            <a:r>
              <a:rPr lang="zh-CN" altLang="en-US" dirty="0" smtClean="0"/>
              <a:t>守住钱袋子</a:t>
            </a:r>
            <a:r>
              <a:rPr lang="en-US" altLang="zh-CN" dirty="0" smtClean="0"/>
              <a:t/>
            </a:r>
            <a:br>
              <a:rPr lang="en-US" altLang="zh-CN" dirty="0" smtClean="0"/>
            </a:br>
            <a:r>
              <a:rPr lang="en-US" altLang="zh-CN" dirty="0" smtClean="0"/>
              <a:t>                </a:t>
            </a:r>
            <a:r>
              <a:rPr lang="zh-CN" altLang="en-US" dirty="0" smtClean="0"/>
              <a:t>护</a:t>
            </a:r>
            <a:r>
              <a:rPr lang="zh-CN" altLang="en-US" dirty="0"/>
              <a:t>好幸福家</a:t>
            </a:r>
          </a:p>
        </p:txBody>
      </p:sp>
      <p:sp>
        <p:nvSpPr>
          <p:cNvPr id="3" name="副标题 2"/>
          <p:cNvSpPr>
            <a:spLocks noGrp="1"/>
          </p:cNvSpPr>
          <p:nvPr>
            <p:ph type="subTitle" idx="1"/>
          </p:nvPr>
        </p:nvSpPr>
        <p:spPr>
          <a:xfrm>
            <a:off x="1547664" y="4725144"/>
            <a:ext cx="5637010" cy="882119"/>
          </a:xfrm>
        </p:spPr>
        <p:txBody>
          <a:bodyPr>
            <a:normAutofit lnSpcReduction="10000"/>
          </a:bodyPr>
          <a:lstStyle/>
          <a:p>
            <a:pPr>
              <a:buClrTx/>
              <a:buSzTx/>
            </a:pPr>
            <a:r>
              <a:rPr lang="zh-CN" altLang="en-US" sz="2400" b="1" dirty="0" smtClean="0">
                <a:solidFill>
                  <a:schemeClr val="tx1"/>
                </a:solidFill>
                <a:latin typeface="宋体" panose="02010600030101010101" pitchFamily="2" charset="-122"/>
                <a:ea typeface="宋体" panose="02010600030101010101" pitchFamily="2" charset="-122"/>
              </a:rPr>
              <a:t>       </a:t>
            </a:r>
            <a:r>
              <a:rPr lang="en-US" altLang="zh-CN" sz="2400" b="1" dirty="0" smtClean="0">
                <a:solidFill>
                  <a:schemeClr val="tx1"/>
                </a:solidFill>
                <a:latin typeface="宋体" panose="02010600030101010101" pitchFamily="2" charset="-122"/>
                <a:ea typeface="宋体" panose="02010600030101010101" pitchFamily="2" charset="-122"/>
              </a:rPr>
              <a:t> </a:t>
            </a:r>
            <a:r>
              <a:rPr lang="zh-CN" altLang="en-US" sz="2400" b="1" dirty="0" smtClean="0">
                <a:solidFill>
                  <a:schemeClr val="tx1"/>
                </a:solidFill>
                <a:latin typeface="宋体" panose="02010600030101010101" pitchFamily="2" charset="-122"/>
                <a:ea typeface="宋体" panose="02010600030101010101" pitchFamily="2" charset="-122"/>
              </a:rPr>
              <a:t>青岛市疾病预防控制中心</a:t>
            </a:r>
            <a:endParaRPr lang="en-US" altLang="zh-CN" sz="2400" b="1" dirty="0">
              <a:solidFill>
                <a:schemeClr val="tx1"/>
              </a:solidFill>
              <a:latin typeface="宋体" panose="02010600030101010101" pitchFamily="2" charset="-122"/>
              <a:ea typeface="宋体" panose="02010600030101010101" pitchFamily="2" charset="-122"/>
            </a:endParaRPr>
          </a:p>
          <a:p>
            <a:pPr>
              <a:buClrTx/>
              <a:buSzTx/>
            </a:pPr>
            <a:r>
              <a:rPr lang="en-US" altLang="zh-CN" sz="2400" b="1" dirty="0">
                <a:solidFill>
                  <a:schemeClr val="tx1"/>
                </a:solidFill>
                <a:latin typeface="宋体" panose="02010600030101010101" pitchFamily="2" charset="-122"/>
                <a:ea typeface="宋体" panose="02010600030101010101" pitchFamily="2" charset="-122"/>
              </a:rPr>
              <a:t>       </a:t>
            </a:r>
            <a:r>
              <a:rPr lang="en-US" altLang="zh-CN" sz="2400" b="1" dirty="0" smtClean="0">
                <a:solidFill>
                  <a:schemeClr val="tx1"/>
                </a:solidFill>
                <a:latin typeface="宋体" panose="02010600030101010101" pitchFamily="2" charset="-122"/>
                <a:ea typeface="宋体" panose="02010600030101010101" pitchFamily="2" charset="-122"/>
              </a:rPr>
              <a:t>     </a:t>
            </a:r>
            <a:r>
              <a:rPr lang="en-US" altLang="zh-CN" sz="2400" b="1" dirty="0" smtClean="0">
                <a:solidFill>
                  <a:schemeClr val="tx1"/>
                </a:solidFill>
                <a:latin typeface="宋体" panose="02010600030101010101" pitchFamily="2" charset="-122"/>
                <a:ea typeface="宋体" panose="02010600030101010101" pitchFamily="2" charset="-122"/>
              </a:rPr>
              <a:t>2024</a:t>
            </a:r>
            <a:r>
              <a:rPr lang="zh-CN" altLang="en-US" sz="2400" b="1" dirty="0" smtClean="0">
                <a:solidFill>
                  <a:schemeClr val="tx1"/>
                </a:solidFill>
                <a:latin typeface="宋体" panose="02010600030101010101" pitchFamily="2" charset="-122"/>
                <a:ea typeface="宋体" panose="02010600030101010101" pitchFamily="2" charset="-122"/>
              </a:rPr>
              <a:t>年</a:t>
            </a:r>
            <a:r>
              <a:rPr lang="en-US" altLang="zh-CN" sz="2400" b="1" dirty="0">
                <a:solidFill>
                  <a:schemeClr val="tx1"/>
                </a:solidFill>
                <a:latin typeface="宋体" panose="02010600030101010101" pitchFamily="2" charset="-122"/>
                <a:ea typeface="宋体" panose="02010600030101010101" pitchFamily="2" charset="-122"/>
              </a:rPr>
              <a:t>6</a:t>
            </a:r>
            <a:r>
              <a:rPr lang="zh-CN" altLang="en-US" sz="2400" b="1" dirty="0">
                <a:solidFill>
                  <a:schemeClr val="tx1"/>
                </a:solidFill>
                <a:latin typeface="宋体" panose="02010600030101010101" pitchFamily="2" charset="-122"/>
                <a:ea typeface="宋体" panose="02010600030101010101" pitchFamily="2" charset="-122"/>
              </a:rPr>
              <a:t>月</a:t>
            </a:r>
            <a:r>
              <a:rPr lang="en-US" altLang="zh-CN" sz="2400" b="1" dirty="0">
                <a:solidFill>
                  <a:schemeClr val="tx1"/>
                </a:solidFill>
                <a:latin typeface="宋体" panose="02010600030101010101" pitchFamily="2" charset="-122"/>
                <a:ea typeface="宋体" panose="02010600030101010101" pitchFamily="2" charset="-122"/>
              </a:rPr>
              <a:t>14</a:t>
            </a:r>
            <a:r>
              <a:rPr lang="zh-CN" altLang="en-US" sz="2400" b="1" dirty="0">
                <a:solidFill>
                  <a:schemeClr val="tx1"/>
                </a:solidFill>
                <a:latin typeface="宋体" panose="02010600030101010101" pitchFamily="2" charset="-122"/>
                <a:ea typeface="宋体" panose="02010600030101010101" pitchFamily="2" charset="-122"/>
              </a:rPr>
              <a:t>日</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360" y="980440"/>
            <a:ext cx="7593330" cy="1143000"/>
          </a:xfrm>
        </p:spPr>
        <p:txBody>
          <a:bodyPr>
            <a:normAutofit fontScale="90000"/>
          </a:bodyPr>
          <a:lstStyle/>
          <a:p>
            <a:r>
              <a:rPr lang="zh-CN" altLang="en-US" sz="2400" dirty="0">
                <a:effectLst/>
                <a:latin typeface="宋体" panose="02010600030101010101" pitchFamily="2" charset="-122"/>
                <a:ea typeface="宋体" panose="02010600030101010101" pitchFamily="2" charset="-122"/>
              </a:rPr>
              <a:t>最高人民法院关于审理非法集资刑事案件具体应用法律若干问题的解释</a:t>
            </a:r>
            <a:r>
              <a:rPr lang="en-US" altLang="zh-CN" sz="2400" dirty="0">
                <a:effectLst/>
                <a:latin typeface="宋体" panose="02010600030101010101" pitchFamily="2" charset="-122"/>
                <a:ea typeface="宋体" panose="02010600030101010101" pitchFamily="2" charset="-122"/>
              </a:rPr>
              <a:t>(2022</a:t>
            </a:r>
            <a:r>
              <a:rPr lang="zh-CN" altLang="en-US" sz="2400" dirty="0">
                <a:effectLst/>
                <a:latin typeface="宋体" panose="02010600030101010101" pitchFamily="2" charset="-122"/>
                <a:ea typeface="宋体" panose="02010600030101010101" pitchFamily="2" charset="-122"/>
              </a:rPr>
              <a:t>修正</a:t>
            </a:r>
            <a:r>
              <a:rPr lang="en-US" altLang="zh-CN" sz="2400" dirty="0">
                <a:effectLst/>
                <a:latin typeface="宋体" panose="02010600030101010101" pitchFamily="2" charset="-122"/>
                <a:ea typeface="宋体" panose="02010600030101010101" pitchFamily="2" charset="-122"/>
              </a:rPr>
              <a:t>)</a:t>
            </a:r>
            <a:r>
              <a:rPr lang="zh-CN" altLang="en-US" sz="2400" dirty="0">
                <a:effectLst/>
                <a:latin typeface="宋体" panose="02010600030101010101" pitchFamily="2" charset="-122"/>
                <a:ea typeface="宋体" panose="02010600030101010101" pitchFamily="2" charset="-122"/>
              </a:rPr>
              <a:t>总结了非法吸收公众存款的十二种表现形式：</a:t>
            </a:r>
            <a:endParaRPr lang="zh-CN" altLang="en-US" sz="2400" dirty="0">
              <a:latin typeface="宋体" panose="02010600030101010101" pitchFamily="2" charset="-122"/>
              <a:ea typeface="宋体" panose="02010600030101010101" pitchFamily="2" charset="-122"/>
            </a:endParaRPr>
          </a:p>
        </p:txBody>
      </p:sp>
      <p:sp>
        <p:nvSpPr>
          <p:cNvPr id="3" name="文本占位符 2"/>
          <p:cNvSpPr>
            <a:spLocks noGrp="1"/>
          </p:cNvSpPr>
          <p:nvPr>
            <p:ph type="body" sz="half" idx="2"/>
          </p:nvPr>
        </p:nvSpPr>
        <p:spPr>
          <a:xfrm>
            <a:off x="611560" y="2708672"/>
            <a:ext cx="3694114" cy="2813383"/>
          </a:xfrm>
        </p:spPr>
        <p:txBody>
          <a:bodyPr>
            <a:noAutofit/>
          </a:bodyPr>
          <a:lstStyle/>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七</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不具有销售保险的真实内容，以假冒保险公司伪造保险单据等方式非法吸收资金的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smtClean="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八</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以网络借贷、投资入股、虚拟币交易等方式非法吸收资金的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zh-CN" altLang="en-US" sz="2000" b="1" dirty="0" smtClean="0">
                <a:latin typeface="宋体" panose="02010600030101010101" pitchFamily="2" charset="-122"/>
                <a:ea typeface="宋体" panose="02010600030101010101" pitchFamily="2" charset="-122"/>
              </a:rPr>
              <a:t> </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九</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以委托理财、融资租赁等方式非法吸收资金的；</a:t>
            </a:r>
            <a:endParaRPr lang="en-US" altLang="zh-CN" sz="2000" b="1" dirty="0" smtClean="0">
              <a:latin typeface="宋体" panose="02010600030101010101" pitchFamily="2" charset="-122"/>
              <a:ea typeface="宋体" panose="02010600030101010101" pitchFamily="2" charset="-122"/>
            </a:endParaRPr>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6" name="图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7984" y="2852936"/>
            <a:ext cx="4191581" cy="221551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360" y="980440"/>
            <a:ext cx="7833360" cy="1143000"/>
          </a:xfrm>
        </p:spPr>
        <p:txBody>
          <a:bodyPr>
            <a:normAutofit fontScale="90000"/>
          </a:bodyPr>
          <a:lstStyle/>
          <a:p>
            <a:r>
              <a:rPr lang="zh-CN" altLang="en-US" sz="2400" dirty="0">
                <a:effectLst/>
                <a:latin typeface="宋体" panose="02010600030101010101" pitchFamily="2" charset="-122"/>
                <a:ea typeface="宋体" panose="02010600030101010101" pitchFamily="2" charset="-122"/>
              </a:rPr>
              <a:t>最高人民法院关于审理非法集资刑事案件具体应用法律若干问题的解释</a:t>
            </a:r>
            <a:r>
              <a:rPr lang="en-US" altLang="zh-CN" sz="2400" dirty="0">
                <a:effectLst/>
                <a:latin typeface="宋体" panose="02010600030101010101" pitchFamily="2" charset="-122"/>
                <a:ea typeface="宋体" panose="02010600030101010101" pitchFamily="2" charset="-122"/>
              </a:rPr>
              <a:t>(2022</a:t>
            </a:r>
            <a:r>
              <a:rPr lang="zh-CN" altLang="en-US" sz="2400" dirty="0">
                <a:effectLst/>
                <a:latin typeface="宋体" panose="02010600030101010101" pitchFamily="2" charset="-122"/>
                <a:ea typeface="宋体" panose="02010600030101010101" pitchFamily="2" charset="-122"/>
              </a:rPr>
              <a:t>修正</a:t>
            </a:r>
            <a:r>
              <a:rPr lang="en-US" altLang="zh-CN" sz="2400" dirty="0">
                <a:effectLst/>
                <a:latin typeface="宋体" panose="02010600030101010101" pitchFamily="2" charset="-122"/>
                <a:ea typeface="宋体" panose="02010600030101010101" pitchFamily="2" charset="-122"/>
              </a:rPr>
              <a:t>)</a:t>
            </a:r>
            <a:r>
              <a:rPr lang="zh-CN" altLang="en-US" sz="2400" dirty="0">
                <a:effectLst/>
                <a:latin typeface="宋体" panose="02010600030101010101" pitchFamily="2" charset="-122"/>
                <a:ea typeface="宋体" panose="02010600030101010101" pitchFamily="2" charset="-122"/>
              </a:rPr>
              <a:t>总结了非法吸收公众存款的十二种表现形式：</a:t>
            </a:r>
            <a:endParaRPr lang="zh-CN" altLang="en-US" sz="2400" dirty="0">
              <a:latin typeface="宋体" panose="02010600030101010101" pitchFamily="2" charset="-122"/>
              <a:ea typeface="宋体" panose="02010600030101010101" pitchFamily="2" charset="-122"/>
            </a:endParaRPr>
          </a:p>
        </p:txBody>
      </p:sp>
      <p:sp>
        <p:nvSpPr>
          <p:cNvPr id="3" name="文本占位符 2"/>
          <p:cNvSpPr>
            <a:spLocks noGrp="1"/>
          </p:cNvSpPr>
          <p:nvPr>
            <p:ph type="body" sz="half" idx="2"/>
          </p:nvPr>
        </p:nvSpPr>
        <p:spPr>
          <a:xfrm>
            <a:off x="467360" y="1917065"/>
            <a:ext cx="7918450" cy="1480185"/>
          </a:xfrm>
        </p:spPr>
        <p:txBody>
          <a:bodyPr>
            <a:noAutofit/>
          </a:bodyPr>
          <a:lstStyle/>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十</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以提供“养老服务”、投资“养老项目”、销售“老年产品”等方式非法吸收资金的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endParaRPr lang="en-US" altLang="zh-CN" sz="2000" b="1" dirty="0" smtClean="0">
              <a:latin typeface="宋体" panose="02010600030101010101" pitchFamily="2" charset="-122"/>
              <a:ea typeface="宋体" panose="02010600030101010101" pitchFamily="2" charset="-122"/>
            </a:endParaRPr>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sp>
        <p:nvSpPr>
          <p:cNvPr id="8" name="文本占位符 2"/>
          <p:cNvSpPr>
            <a:spLocks noGrp="1"/>
          </p:cNvSpPr>
          <p:nvPr>
            <p:custDataLst>
              <p:tags r:id="rId1"/>
            </p:custDataLst>
          </p:nvPr>
        </p:nvSpPr>
        <p:spPr>
          <a:xfrm>
            <a:off x="467360" y="2924810"/>
            <a:ext cx="3694430" cy="1515110"/>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None/>
            </a:pPr>
            <a:endParaRPr lang="en-US" altLang="zh-CN" sz="2000" b="1" dirty="0" smtClean="0">
              <a:latin typeface="宋体" panose="02010600030101010101" pitchFamily="2" charset="-122"/>
              <a:ea typeface="宋体" panose="02010600030101010101" pitchFamily="2" charset="-122"/>
            </a:endParaRPr>
          </a:p>
          <a:p>
            <a:r>
              <a:rPr lang="en-US" altLang="zh-CN" sz="2000" b="1" dirty="0" smtClean="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十一</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利用民间“会”“社”等组织非法吸收资金的；</a:t>
            </a:r>
            <a:r>
              <a:rPr lang="zh-CN" altLang="en-US" sz="2000" b="1" dirty="0" smtClean="0">
                <a:latin typeface="宋体" panose="02010600030101010101" pitchFamily="2" charset="-122"/>
                <a:ea typeface="宋体" panose="02010600030101010101" pitchFamily="2" charset="-122"/>
              </a:rPr>
              <a:t> </a:t>
            </a:r>
            <a:endParaRPr lang="en-US" altLang="zh-CN" sz="2000" b="1" dirty="0" smtClean="0">
              <a:latin typeface="宋体" panose="02010600030101010101" pitchFamily="2" charset="-122"/>
              <a:ea typeface="宋体" panose="02010600030101010101" pitchFamily="2" charset="-122"/>
            </a:endParaRPr>
          </a:p>
          <a:p>
            <a:r>
              <a:rPr lang="en-US" altLang="zh-CN" sz="2000" b="1" dirty="0" smtClean="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十二</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其他非法吸收资金的行为。</a:t>
            </a:r>
            <a:endParaRPr lang="en-US" altLang="zh-CN" sz="2000" b="1" dirty="0" smtClean="0">
              <a:latin typeface="宋体" panose="02010600030101010101" pitchFamily="2" charset="-122"/>
              <a:ea typeface="宋体" panose="02010600030101010101" pitchFamily="2" charset="-122"/>
            </a:endParaRPr>
          </a:p>
        </p:txBody>
      </p:sp>
      <p:pic>
        <p:nvPicPr>
          <p:cNvPr id="9" name="内容占位符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38818" y="3501008"/>
            <a:ext cx="4080747" cy="2511177"/>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611560" y="836712"/>
            <a:ext cx="3168352" cy="4392488"/>
          </a:xfrm>
        </p:spPr>
        <p:txBody>
          <a:bodyPr/>
          <a:lstStyle/>
          <a:p>
            <a:r>
              <a:rPr lang="en-US" altLang="zh-CN" sz="2400" b="1" noProof="1">
                <a:solidFill>
                  <a:schemeClr val="tx1">
                    <a:lumMod val="50000"/>
                    <a:lumOff val="50000"/>
                  </a:schemeClr>
                </a:solidFill>
                <a:latin typeface="宋体" panose="02010600030101010101" pitchFamily="2" charset="-122"/>
                <a:ea typeface="宋体" panose="02010600030101010101" pitchFamily="2" charset="-122"/>
              </a:rPr>
              <a:t>根据《防范和处置非法集资条例》，非法集资是指未经国务院金融管理部门依法许可或者违反国家金融管理规定，以许诺还本付息或者给予其他投资回报等方式，向不特定对象吸收资金的行为。</a:t>
            </a:r>
            <a:endParaRPr lang="zh-CN" altLang="en-US" sz="2400" b="1" dirty="0">
              <a:latin typeface="宋体" panose="02010600030101010101" pitchFamily="2" charset="-122"/>
              <a:ea typeface="宋体" panose="02010600030101010101" pitchFamily="2" charset="-122"/>
            </a:endParaRPr>
          </a:p>
        </p:txBody>
      </p:sp>
      <p:sp>
        <p:nvSpPr>
          <p:cNvPr id="9"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1026" name="Picture 2" descr="C:\Users\Lenovo\Desktop\t017e351df5acdcfa8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984" y="1556792"/>
            <a:ext cx="3810000" cy="28083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76056" y="1484784"/>
            <a:ext cx="3812645" cy="2429934"/>
          </a:xfrm>
        </p:spPr>
        <p:txBody>
          <a:bodyPr>
            <a:normAutofit fontScale="90000"/>
          </a:bodyPr>
          <a:lstStyle/>
          <a:p>
            <a:r>
              <a:rPr lang="en-US" altLang="zh-CN" dirty="0"/>
              <a:t>1</a:t>
            </a:r>
            <a:r>
              <a:rPr lang="zh-CN" altLang="en-US" dirty="0"/>
              <a:t>、未经有权机关依法批准</a:t>
            </a:r>
            <a:r>
              <a:rPr lang="en-US" altLang="zh-CN" dirty="0"/>
              <a:t>;</a:t>
            </a:r>
            <a:br>
              <a:rPr lang="en-US" altLang="zh-CN" dirty="0"/>
            </a:br>
            <a:r>
              <a:rPr lang="en-US" altLang="zh-CN" dirty="0"/>
              <a:t>2</a:t>
            </a:r>
            <a:r>
              <a:rPr lang="zh-CN" altLang="en-US" dirty="0"/>
              <a:t>、向社会不特定对象即社会公众筹集资金，如未经批准公开、非公开发行股票、债券等</a:t>
            </a:r>
            <a:r>
              <a:rPr lang="en-US" altLang="zh-CN" dirty="0"/>
              <a:t>;</a:t>
            </a:r>
            <a:br>
              <a:rPr lang="en-US" altLang="zh-CN" dirty="0"/>
            </a:br>
            <a:endParaRPr lang="zh-CN" altLang="en-US" dirty="0"/>
          </a:p>
        </p:txBody>
      </p:sp>
      <p:sp>
        <p:nvSpPr>
          <p:cNvPr id="3" name="文本占位符 2"/>
          <p:cNvSpPr>
            <a:spLocks noGrp="1"/>
          </p:cNvSpPr>
          <p:nvPr>
            <p:ph type="body" sz="half" idx="2"/>
          </p:nvPr>
        </p:nvSpPr>
        <p:spPr>
          <a:xfrm>
            <a:off x="539552" y="620688"/>
            <a:ext cx="6480720" cy="524445"/>
          </a:xfrm>
        </p:spPr>
        <p:txBody>
          <a:bodyPr vert="horz" lIns="91440" tIns="45720" rIns="91440" bIns="45720" rtlCol="0" anchor="b">
            <a:noAutofit/>
          </a:bodyPr>
          <a:lstStyle/>
          <a:p>
            <a:pPr>
              <a:spcBef>
                <a:spcPct val="0"/>
              </a:spcBef>
            </a:pPr>
            <a:r>
              <a:rPr lang="zh-CN" altLang="en-US" sz="2400" b="1" dirty="0">
                <a:solidFill>
                  <a:schemeClr val="tx2"/>
                </a:solidFill>
                <a:latin typeface="+mj-lt"/>
                <a:ea typeface="+mj-ea"/>
                <a:cs typeface="+mj-cs"/>
              </a:rPr>
              <a:t>非法集资的特征</a:t>
            </a:r>
          </a:p>
        </p:txBody>
      </p:sp>
      <p:sp>
        <p:nvSpPr>
          <p:cNvPr id="4" name="图片占位符 3"/>
          <p:cNvSpPr>
            <a:spLocks noGrp="1"/>
          </p:cNvSpPr>
          <p:nvPr>
            <p:ph type="pic" idx="1"/>
          </p:nvPr>
        </p:nvSpPr>
        <p:spPr/>
      </p:sp>
      <p:pic>
        <p:nvPicPr>
          <p:cNvPr id="2050" name="Picture 2" descr="C:\Users\Lenovo\Desktop\t01939a339e1dc6099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0763" y="1350587"/>
            <a:ext cx="3810000" cy="3219450"/>
          </a:xfrm>
          <a:prstGeom prst="rect">
            <a:avLst/>
          </a:prstGeom>
          <a:noFill/>
          <a:extLst>
            <a:ext uri="{909E8E84-426E-40DD-AFC4-6F175D3DCCD1}">
              <a14:hiddenFill xmlns:a14="http://schemas.microsoft.com/office/drawing/2010/main">
                <a:solidFill>
                  <a:srgbClr val="FFFFFF"/>
                </a:solidFill>
              </a14:hiddenFill>
            </a:ext>
          </a:extLst>
        </p:spPr>
      </p:pic>
      <p:sp>
        <p:nvSpPr>
          <p:cNvPr id="6"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3687657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25702" y="1052736"/>
            <a:ext cx="4547578" cy="3168352"/>
          </a:xfrm>
        </p:spPr>
        <p:txBody>
          <a:bodyPr>
            <a:normAutofit/>
          </a:bodyPr>
          <a:lstStyle/>
          <a:p>
            <a:r>
              <a:rPr lang="en-US" altLang="zh-CN" sz="2500" dirty="0"/>
              <a:t>3</a:t>
            </a:r>
            <a:r>
              <a:rPr lang="zh-CN" altLang="en-US" sz="2500" dirty="0"/>
              <a:t>、承诺在一定期限内给予出资人货币、实物、股权等形式的投资回报。有的犯罪分子以提供种苗等形式吸收资金，承诺以收购或包销产品等方式支付回报</a:t>
            </a:r>
            <a:r>
              <a:rPr lang="en-US" altLang="zh-CN" sz="2500" dirty="0"/>
              <a:t>;</a:t>
            </a:r>
            <a:r>
              <a:rPr lang="zh-CN" altLang="en-US" sz="2500" dirty="0"/>
              <a:t>有的则以商品销售的方式吸收资金，以承诺返租、回购、转让等方式给予回报</a:t>
            </a:r>
            <a:r>
              <a:rPr lang="en-US" altLang="zh-CN" sz="2500" dirty="0" smtClean="0"/>
              <a:t>;</a:t>
            </a:r>
            <a:r>
              <a:rPr lang="zh-CN" altLang="en-US" sz="2500" dirty="0" smtClean="0"/>
              <a:t>经营</a:t>
            </a:r>
            <a:r>
              <a:rPr lang="zh-CN" altLang="en-US" sz="2500" dirty="0"/>
              <a:t>活动。</a:t>
            </a:r>
          </a:p>
        </p:txBody>
      </p:sp>
      <p:sp>
        <p:nvSpPr>
          <p:cNvPr id="3" name="文本占位符 2"/>
          <p:cNvSpPr>
            <a:spLocks noGrp="1"/>
          </p:cNvSpPr>
          <p:nvPr>
            <p:ph type="body" sz="half" idx="2"/>
          </p:nvPr>
        </p:nvSpPr>
        <p:spPr>
          <a:xfrm>
            <a:off x="539552" y="620688"/>
            <a:ext cx="6480720" cy="524445"/>
          </a:xfrm>
        </p:spPr>
        <p:txBody>
          <a:bodyPr vert="horz" lIns="91440" tIns="45720" rIns="91440" bIns="45720" rtlCol="0" anchor="b">
            <a:noAutofit/>
          </a:bodyPr>
          <a:lstStyle/>
          <a:p>
            <a:pPr>
              <a:spcBef>
                <a:spcPct val="0"/>
              </a:spcBef>
            </a:pPr>
            <a:r>
              <a:rPr lang="zh-CN" altLang="en-US" sz="2400" b="1" dirty="0">
                <a:solidFill>
                  <a:schemeClr val="tx2"/>
                </a:solidFill>
                <a:latin typeface="+mj-lt"/>
                <a:ea typeface="+mj-ea"/>
                <a:cs typeface="+mj-cs"/>
              </a:rPr>
              <a:t>非法集资的特征</a:t>
            </a:r>
          </a:p>
        </p:txBody>
      </p:sp>
      <p:sp>
        <p:nvSpPr>
          <p:cNvPr id="4" name="图片占位符 3"/>
          <p:cNvSpPr>
            <a:spLocks noGrp="1"/>
          </p:cNvSpPr>
          <p:nvPr>
            <p:ph type="pic" idx="1"/>
          </p:nvPr>
        </p:nvSpPr>
        <p:spPr/>
      </p:sp>
      <p:pic>
        <p:nvPicPr>
          <p:cNvPr id="4098" name="Picture 2" descr="C:\Users\Lenovo\Desktop\t010ad18d679157b3b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6729" y="1188428"/>
            <a:ext cx="3715411" cy="3176676"/>
          </a:xfrm>
          <a:prstGeom prst="rect">
            <a:avLst/>
          </a:prstGeom>
          <a:noFill/>
          <a:extLst>
            <a:ext uri="{909E8E84-426E-40DD-AFC4-6F175D3DCCD1}">
              <a14:hiddenFill xmlns:a14="http://schemas.microsoft.com/office/drawing/2010/main">
                <a:solidFill>
                  <a:srgbClr val="FFFFFF"/>
                </a:solidFill>
              </a14:hiddenFill>
            </a:ext>
          </a:extLst>
        </p:spPr>
      </p:pic>
      <p:sp>
        <p:nvSpPr>
          <p:cNvPr id="7" name="标题 1"/>
          <p:cNvSpPr txBox="1">
            <a:spLocks/>
          </p:cNvSpPr>
          <p:nvPr/>
        </p:nvSpPr>
        <p:spPr>
          <a:xfrm>
            <a:off x="415343" y="4437112"/>
            <a:ext cx="8568952" cy="864095"/>
          </a:xfrm>
          <a:prstGeom prst="rect">
            <a:avLst/>
          </a:prstGeom>
        </p:spPr>
        <p:txBody>
          <a:bodyPr vert="horz" lIns="91440" tIns="45720" rIns="91440" bIns="45720" rtlCol="0" anchor="b">
            <a:normAutofit/>
          </a:bodyPr>
          <a:lstStyle>
            <a:lvl1pPr algn="l" defTabSz="914400" rtl="0" eaLnBrk="1" latinLnBrk="0" hangingPunct="1">
              <a:spcBef>
                <a:spcPct val="0"/>
              </a:spcBef>
              <a:buNone/>
              <a:defRPr sz="2800" b="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zh-CN" sz="2500" dirty="0" smtClean="0"/>
              <a:t>4</a:t>
            </a:r>
            <a:r>
              <a:rPr lang="zh-CN" altLang="en-US" sz="2500" dirty="0" smtClean="0"/>
              <a:t>、以合法形式掩盖非法集资目的。为掩饰其非法目的，犯罪分子往往与受害者签订合同，伪装成正常的生产经营活动。</a:t>
            </a:r>
            <a:endParaRPr lang="zh-CN" altLang="en-US" sz="2500" dirty="0"/>
          </a:p>
        </p:txBody>
      </p:sp>
      <p:sp>
        <p:nvSpPr>
          <p:cNvPr id="8"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1678699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115616" y="980728"/>
            <a:ext cx="6400800" cy="3474720"/>
          </a:xfrm>
        </p:spPr>
        <p:txBody>
          <a:bodyPr>
            <a:normAutofit/>
          </a:bodyPr>
          <a:lstStyle/>
          <a:p>
            <a:r>
              <a:rPr lang="zh-CN" altLang="en-US" sz="2400" b="1" dirty="0" smtClean="0">
                <a:latin typeface="华文楷体 (正文)"/>
                <a:ea typeface="+mj-ea"/>
              </a:rPr>
              <a:t>非法集资行为需同时具备三要件：</a:t>
            </a:r>
            <a:endParaRPr lang="en-US" altLang="zh-CN" sz="2400" b="1" dirty="0" smtClean="0">
              <a:latin typeface="华文楷体 (正文)"/>
              <a:ea typeface="宋体" panose="02010600030101010101" pitchFamily="2" charset="-122"/>
            </a:endParaRPr>
          </a:p>
          <a:p>
            <a:pPr marL="45720" indent="0">
              <a:buNone/>
            </a:pPr>
            <a:r>
              <a:rPr lang="zh-CN" altLang="en-US" sz="2400" b="1" dirty="0" smtClean="0">
                <a:latin typeface="宋体" panose="02010600030101010101" pitchFamily="2" charset="-122"/>
                <a:ea typeface="宋体" panose="02010600030101010101" pitchFamily="2" charset="-122"/>
              </a:rPr>
              <a:t>    一是“未经国务院金融管理部门依法许可或者违反国家金融管理规定”，即非法性；</a:t>
            </a:r>
            <a:endParaRPr lang="en-US" altLang="zh-CN" sz="2400" b="1" dirty="0" smtClean="0">
              <a:latin typeface="宋体" panose="02010600030101010101" pitchFamily="2" charset="-122"/>
              <a:ea typeface="宋体" panose="02010600030101010101" pitchFamily="2" charset="-122"/>
            </a:endParaRPr>
          </a:p>
          <a:p>
            <a:pPr marL="45720" indent="0">
              <a:buNone/>
            </a:pPr>
            <a:r>
              <a:rPr lang="zh-CN" altLang="en-US" sz="2400" b="1" dirty="0" smtClean="0">
                <a:latin typeface="宋体" panose="02010600030101010101" pitchFamily="2" charset="-122"/>
                <a:ea typeface="宋体" panose="02010600030101010101" pitchFamily="2" charset="-122"/>
              </a:rPr>
              <a:t>    </a:t>
            </a:r>
            <a:r>
              <a:rPr lang="zh-CN" altLang="en-US" sz="2400" b="1" dirty="0" smtClean="0">
                <a:latin typeface="宋体" panose="02010600030101010101" pitchFamily="2" charset="-122"/>
                <a:ea typeface="宋体" panose="02010600030101010101" pitchFamily="2" charset="-122"/>
              </a:rPr>
              <a:t>二</a:t>
            </a:r>
            <a:r>
              <a:rPr lang="zh-CN" altLang="en-US" sz="2400" b="1" dirty="0">
                <a:latin typeface="宋体" panose="02010600030101010101" pitchFamily="2" charset="-122"/>
                <a:ea typeface="宋体" panose="02010600030101010101" pitchFamily="2" charset="-122"/>
              </a:rPr>
              <a:t>是“许诺还本付息或者给予其他投资回报”，即利诱性</a:t>
            </a:r>
            <a:r>
              <a:rPr lang="zh-CN" altLang="en-US" sz="2400" b="1" dirty="0" smtClean="0">
                <a:latin typeface="宋体" panose="02010600030101010101" pitchFamily="2" charset="-122"/>
                <a:ea typeface="宋体" panose="02010600030101010101" pitchFamily="2" charset="-122"/>
              </a:rPr>
              <a:t>；</a:t>
            </a:r>
            <a:endParaRPr lang="en-US" altLang="zh-CN" sz="2400" b="1" dirty="0" smtClean="0">
              <a:latin typeface="宋体" panose="02010600030101010101" pitchFamily="2" charset="-122"/>
              <a:ea typeface="宋体" panose="02010600030101010101" pitchFamily="2" charset="-122"/>
            </a:endParaRPr>
          </a:p>
          <a:p>
            <a:pPr marL="45720" indent="0">
              <a:buNone/>
            </a:pPr>
            <a:r>
              <a:rPr lang="zh-CN" altLang="en-US" sz="2400" b="1" dirty="0" smtClean="0">
                <a:latin typeface="宋体" panose="02010600030101010101" pitchFamily="2" charset="-122"/>
                <a:ea typeface="宋体" panose="02010600030101010101" pitchFamily="2" charset="-122"/>
              </a:rPr>
              <a:t>    三</a:t>
            </a:r>
            <a:r>
              <a:rPr lang="zh-CN" altLang="en-US" sz="2400" b="1" dirty="0">
                <a:latin typeface="宋体" panose="02010600030101010101" pitchFamily="2" charset="-122"/>
                <a:ea typeface="宋体" panose="02010600030101010101" pitchFamily="2" charset="-122"/>
              </a:rPr>
              <a:t>是“向不特定对象吸收资金”，即社会性。</a:t>
            </a:r>
          </a:p>
        </p:txBody>
      </p:sp>
      <p:sp>
        <p:nvSpPr>
          <p:cNvPr id="4"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5122" name="Picture 2" descr="C:\Users\Lenovo\Desktop\t01c940eddf4328c5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4000234"/>
            <a:ext cx="6935118" cy="212323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占位符 5"/>
          <p:cNvSpPr>
            <a:spLocks noGrp="1"/>
          </p:cNvSpPr>
          <p:nvPr>
            <p:ph type="body" sz="half" idx="2"/>
          </p:nvPr>
        </p:nvSpPr>
        <p:spPr>
          <a:xfrm>
            <a:off x="4572000" y="770421"/>
            <a:ext cx="4212905" cy="5760640"/>
          </a:xfrm>
        </p:spPr>
        <p:txBody>
          <a:bodyPr>
            <a:noAutofit/>
          </a:bodyPr>
          <a:lstStyle/>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一</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设立互联网企业、投资及投资咨询类企业、各类交易场所或者平台、农民专业合作社、资金互助组织以及其他组织吸收资金</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二</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以发行或者转让股权、债权，募集基金，销售保险产品，或者以从事各类资产管理、虚拟货币、融资租赁业务等名义吸收资金</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三</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在销售商品、提供服务、投资项目等商业活动中，以承诺给付货币、股权、实物等回报的形式吸收资金</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四</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违反法律、行政法规或者国家有关规定，通过大众传播媒介、即时通信工具或者其他方式公开传播吸收资金信息</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五</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其他涉嫌非法集资的行为。</a:t>
            </a:r>
          </a:p>
        </p:txBody>
      </p:sp>
      <p:sp>
        <p:nvSpPr>
          <p:cNvPr id="4" name="标题 3"/>
          <p:cNvSpPr>
            <a:spLocks noGrp="1"/>
          </p:cNvSpPr>
          <p:nvPr>
            <p:ph type="title"/>
          </p:nvPr>
        </p:nvSpPr>
        <p:spPr>
          <a:xfrm>
            <a:off x="179512" y="692696"/>
            <a:ext cx="4320480" cy="682429"/>
          </a:xfrm>
        </p:spPr>
        <p:txBody>
          <a:bodyPr/>
          <a:lstStyle/>
          <a:p>
            <a:r>
              <a:rPr lang="zh-CN" altLang="en-US" sz="2400" b="1" dirty="0">
                <a:sym typeface="+mn-ea"/>
              </a:rPr>
              <a:t>非法</a:t>
            </a:r>
            <a:r>
              <a:rPr lang="zh-CN" altLang="en-US" sz="2400" b="1" dirty="0"/>
              <a:t>集资主要表现形式</a:t>
            </a:r>
            <a:endParaRPr lang="zh-CN" altLang="en-US" sz="2400" b="1" dirty="0">
              <a:latin typeface="宋体" panose="02010600030101010101" pitchFamily="2" charset="-122"/>
              <a:ea typeface="宋体" panose="02010600030101010101" pitchFamily="2" charset="-122"/>
            </a:endParaRPr>
          </a:p>
        </p:txBody>
      </p:sp>
      <p:sp>
        <p:nvSpPr>
          <p:cNvPr id="8"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sp>
        <p:nvSpPr>
          <p:cNvPr id="2" name="内容占位符 1"/>
          <p:cNvSpPr>
            <a:spLocks noGrp="1"/>
          </p:cNvSpPr>
          <p:nvPr>
            <p:ph idx="1"/>
          </p:nvPr>
        </p:nvSpPr>
        <p:spPr/>
        <p:txBody>
          <a:bodyPr/>
          <a:lstStyle/>
          <a:p>
            <a:endParaRPr lang="zh-CN" altLang="en-US"/>
          </a:p>
        </p:txBody>
      </p:sp>
      <p:pic>
        <p:nvPicPr>
          <p:cNvPr id="7170" name="Picture 2" descr="C:\Users\Lenovo\Desktop\t015b1e8e206b7118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2060848"/>
            <a:ext cx="4124288" cy="32788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竖排文字占位符 4"/>
          <p:cNvSpPr>
            <a:spLocks noGrp="1"/>
          </p:cNvSpPr>
          <p:nvPr>
            <p:ph idx="1"/>
          </p:nvPr>
        </p:nvSpPr>
        <p:spPr>
          <a:xfrm>
            <a:off x="899592" y="980728"/>
            <a:ext cx="3356992" cy="4713007"/>
          </a:xfrm>
        </p:spPr>
        <p:txBody>
          <a:bodyPr>
            <a:normAutofit/>
          </a:bodyPr>
          <a:lstStyle/>
          <a:p>
            <a:pPr marL="45720" indent="0">
              <a:buNone/>
            </a:pPr>
            <a:endParaRPr lang="en-US" altLang="zh-CN" sz="2400" b="1" dirty="0">
              <a:latin typeface="宋体" panose="02010600030101010101" pitchFamily="2" charset="-122"/>
              <a:ea typeface="宋体" panose="02010600030101010101" pitchFamily="2" charset="-122"/>
            </a:endParaRPr>
          </a:p>
          <a:p>
            <a:pPr marL="45720" indent="0">
              <a:buNone/>
            </a:pPr>
            <a:r>
              <a:rPr lang="zh-CN" altLang="en-US" sz="2400" b="1" dirty="0" smtClean="0">
                <a:latin typeface="宋体" panose="02010600030101010101" pitchFamily="2" charset="-122"/>
                <a:ea typeface="宋体" panose="02010600030101010101" pitchFamily="2" charset="-122"/>
              </a:rPr>
              <a:t>非法</a:t>
            </a:r>
            <a:r>
              <a:rPr lang="zh-CN" altLang="en-US" sz="2400" b="1" dirty="0">
                <a:latin typeface="宋体" panose="02010600030101010101" pitchFamily="2" charset="-122"/>
                <a:ea typeface="宋体" panose="02010600030101010101" pitchFamily="2" charset="-122"/>
              </a:rPr>
              <a:t>集资在</a:t>
            </a:r>
            <a:r>
              <a:rPr lang="en-US" altLang="zh-CN" sz="2400" b="1" dirty="0">
                <a:latin typeface="宋体" panose="02010600030101010101" pitchFamily="2" charset="-122"/>
                <a:ea typeface="宋体" panose="02010600030101010101" pitchFamily="2" charset="-122"/>
              </a:rPr>
              <a:t>《</a:t>
            </a:r>
            <a:r>
              <a:rPr lang="zh-CN" altLang="en-US" sz="2400" b="1" dirty="0">
                <a:latin typeface="宋体" panose="02010600030101010101" pitchFamily="2" charset="-122"/>
                <a:ea typeface="宋体" panose="02010600030101010101" pitchFamily="2" charset="-122"/>
              </a:rPr>
              <a:t>中华人民共和国刑法</a:t>
            </a:r>
            <a:r>
              <a:rPr lang="en-US" altLang="zh-CN" sz="2400" b="1" dirty="0">
                <a:latin typeface="宋体" panose="02010600030101010101" pitchFamily="2" charset="-122"/>
                <a:ea typeface="宋体" panose="02010600030101010101" pitchFamily="2" charset="-122"/>
              </a:rPr>
              <a:t>》</a:t>
            </a:r>
            <a:r>
              <a:rPr lang="zh-CN" altLang="en-US" sz="2400" b="1" dirty="0">
                <a:latin typeface="宋体" panose="02010600030101010101" pitchFamily="2" charset="-122"/>
                <a:ea typeface="宋体" panose="02010600030101010101" pitchFamily="2" charset="-122"/>
              </a:rPr>
              <a:t>中涉及的主要是第一百七十六条非法吸收公众存款罪和第一百九十二条集资诈骗罪</a:t>
            </a:r>
            <a:r>
              <a:rPr lang="zh-CN" altLang="en-US" sz="2400" b="1" dirty="0" smtClean="0">
                <a:latin typeface="宋体" panose="02010600030101010101" pitchFamily="2" charset="-122"/>
                <a:ea typeface="宋体" panose="02010600030101010101" pitchFamily="2" charset="-122"/>
              </a:rPr>
              <a:t>。</a:t>
            </a:r>
            <a:endParaRPr lang="en-US" altLang="zh-CN" sz="2400" b="1" dirty="0" smtClean="0">
              <a:latin typeface="宋体" panose="02010600030101010101" pitchFamily="2" charset="-122"/>
              <a:ea typeface="宋体" panose="02010600030101010101" pitchFamily="2" charset="-122"/>
            </a:endParaRPr>
          </a:p>
          <a:p>
            <a:pPr marL="45720" indent="0">
              <a:buNone/>
            </a:pPr>
            <a:r>
              <a:rPr lang="en-US" altLang="zh-CN" sz="2400" b="1" dirty="0">
                <a:latin typeface="宋体" panose="02010600030101010101" pitchFamily="2" charset="-122"/>
                <a:ea typeface="宋体" panose="02010600030101010101" pitchFamily="2" charset="-122"/>
              </a:rPr>
              <a:t>《</a:t>
            </a:r>
            <a:r>
              <a:rPr lang="zh-CN" altLang="en-US" sz="2400" b="1" dirty="0">
                <a:latin typeface="宋体" panose="02010600030101010101" pitchFamily="2" charset="-122"/>
                <a:ea typeface="宋体" panose="02010600030101010101" pitchFamily="2" charset="-122"/>
              </a:rPr>
              <a:t>防范和处置非法集资条例</a:t>
            </a:r>
            <a:r>
              <a:rPr lang="en-US" altLang="zh-CN" sz="2400" b="1" dirty="0">
                <a:latin typeface="宋体" panose="02010600030101010101" pitchFamily="2" charset="-122"/>
                <a:ea typeface="宋体" panose="02010600030101010101" pitchFamily="2" charset="-122"/>
              </a:rPr>
              <a:t>》</a:t>
            </a:r>
            <a:r>
              <a:rPr lang="zh-CN" altLang="en-US" sz="2400" b="1" dirty="0">
                <a:latin typeface="宋体" panose="02010600030101010101" pitchFamily="2" charset="-122"/>
                <a:ea typeface="宋体" panose="02010600030101010101" pitchFamily="2" charset="-122"/>
              </a:rPr>
              <a:t>也在第四章“法律责任”中规定了非法集资相关责任主体的法律责任。</a:t>
            </a:r>
          </a:p>
        </p:txBody>
      </p:sp>
      <p:sp>
        <p:nvSpPr>
          <p:cNvPr id="14" name="文本占位符 5"/>
          <p:cNvSpPr txBox="1"/>
          <p:nvPr/>
        </p:nvSpPr>
        <p:spPr>
          <a:xfrm>
            <a:off x="415256" y="838479"/>
            <a:ext cx="4968552" cy="504056"/>
          </a:xfrm>
          <a:prstGeom prst="rect">
            <a:avLst/>
          </a:prstGeom>
        </p:spPr>
        <p:txBody>
          <a:bodyPr vert="horz" lIns="91440" tIns="45720" rIns="91440" bIns="45720" rtlCol="0" anchor="b">
            <a:noAutofit/>
          </a:bodyPr>
          <a:lstStyle>
            <a:lvl1pPr>
              <a:spcBef>
                <a:spcPct val="0"/>
              </a:spcBef>
              <a:buNone/>
              <a:defRPr sz="2400" b="1">
                <a:solidFill>
                  <a:schemeClr val="tx2"/>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zh-CN" altLang="en-US" dirty="0"/>
              <a:t>非法集资人的法律责任</a:t>
            </a:r>
          </a:p>
        </p:txBody>
      </p:sp>
      <p:sp>
        <p:nvSpPr>
          <p:cNvPr id="1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6146" name="Picture 2" descr="C:\Users\Lenovo\Desktop\t0199dc0ca7ba20454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1342535"/>
            <a:ext cx="3610422" cy="450187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360" y="917575"/>
            <a:ext cx="7793355" cy="1143000"/>
          </a:xfrm>
        </p:spPr>
        <p:txBody>
          <a:bodyPr>
            <a:normAutofit fontScale="90000"/>
          </a:bodyPr>
          <a:lstStyle/>
          <a:p>
            <a:r>
              <a:rPr lang="zh-CN" altLang="en-US" sz="2400" dirty="0">
                <a:effectLst/>
                <a:latin typeface="宋体" panose="02010600030101010101" pitchFamily="2" charset="-122"/>
                <a:ea typeface="宋体" panose="02010600030101010101" pitchFamily="2" charset="-122"/>
              </a:rPr>
              <a:t>最高人民法院关于审理非法集资刑事案件具体应用法律若干问题的解释</a:t>
            </a:r>
            <a:r>
              <a:rPr lang="en-US" altLang="zh-CN" sz="2400" dirty="0">
                <a:effectLst/>
                <a:latin typeface="宋体" panose="02010600030101010101" pitchFamily="2" charset="-122"/>
                <a:ea typeface="宋体" panose="02010600030101010101" pitchFamily="2" charset="-122"/>
              </a:rPr>
              <a:t>(2022</a:t>
            </a:r>
            <a:r>
              <a:rPr lang="zh-CN" altLang="en-US" sz="2400" dirty="0">
                <a:effectLst/>
                <a:latin typeface="宋体" panose="02010600030101010101" pitchFamily="2" charset="-122"/>
                <a:ea typeface="宋体" panose="02010600030101010101" pitchFamily="2" charset="-122"/>
              </a:rPr>
              <a:t>修正</a:t>
            </a:r>
            <a:r>
              <a:rPr lang="en-US" altLang="zh-CN" sz="2400" dirty="0">
                <a:effectLst/>
                <a:latin typeface="宋体" panose="02010600030101010101" pitchFamily="2" charset="-122"/>
                <a:ea typeface="宋体" panose="02010600030101010101" pitchFamily="2" charset="-122"/>
              </a:rPr>
              <a:t>)</a:t>
            </a:r>
            <a:r>
              <a:rPr lang="zh-CN" altLang="en-US" sz="2400" dirty="0">
                <a:effectLst/>
                <a:latin typeface="宋体" panose="02010600030101010101" pitchFamily="2" charset="-122"/>
                <a:ea typeface="宋体" panose="02010600030101010101" pitchFamily="2" charset="-122"/>
              </a:rPr>
              <a:t>总结了非法吸收公众存款的十二种表现形式：</a:t>
            </a:r>
            <a:endParaRPr lang="zh-CN" altLang="en-US" sz="2400" dirty="0">
              <a:latin typeface="宋体" panose="02010600030101010101" pitchFamily="2" charset="-122"/>
              <a:ea typeface="宋体" panose="02010600030101010101" pitchFamily="2" charset="-122"/>
            </a:endParaRPr>
          </a:p>
        </p:txBody>
      </p:sp>
      <p:sp>
        <p:nvSpPr>
          <p:cNvPr id="3" name="文本占位符 2"/>
          <p:cNvSpPr>
            <a:spLocks noGrp="1"/>
          </p:cNvSpPr>
          <p:nvPr>
            <p:ph type="body" sz="half" idx="2"/>
          </p:nvPr>
        </p:nvSpPr>
        <p:spPr>
          <a:xfrm>
            <a:off x="683568" y="1844824"/>
            <a:ext cx="3694114" cy="3677479"/>
          </a:xfrm>
        </p:spPr>
        <p:txBody>
          <a:bodyPr>
            <a:noAutofit/>
          </a:bodyPr>
          <a:lstStyle/>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一</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不具有房产销售的真实内容或者不以房产销售为主要目的，以返本销售、售后包租、约定回购、销售房产份额等方式非法吸收资金的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二</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以转让林权并代为管护等方式非法吸收资金的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三</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以代种植</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养殖</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、租种植</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养殖</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、联合种植</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养殖</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13" name="图片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60848"/>
            <a:ext cx="4176464" cy="418299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360" y="908685"/>
            <a:ext cx="7623810" cy="1143000"/>
          </a:xfrm>
        </p:spPr>
        <p:txBody>
          <a:bodyPr>
            <a:normAutofit fontScale="90000"/>
          </a:bodyPr>
          <a:lstStyle/>
          <a:p>
            <a:r>
              <a:rPr lang="zh-CN" altLang="en-US" sz="2400" dirty="0">
                <a:effectLst/>
                <a:latin typeface="宋体" panose="02010600030101010101" pitchFamily="2" charset="-122"/>
                <a:ea typeface="宋体" panose="02010600030101010101" pitchFamily="2" charset="-122"/>
              </a:rPr>
              <a:t>最高人民法院关于审理非法集资刑事案件具体应用法律若干问题的解释</a:t>
            </a:r>
            <a:r>
              <a:rPr lang="en-US" altLang="zh-CN" sz="2400" dirty="0">
                <a:effectLst/>
                <a:latin typeface="宋体" panose="02010600030101010101" pitchFamily="2" charset="-122"/>
                <a:ea typeface="宋体" panose="02010600030101010101" pitchFamily="2" charset="-122"/>
              </a:rPr>
              <a:t>(2022</a:t>
            </a:r>
            <a:r>
              <a:rPr lang="zh-CN" altLang="en-US" sz="2400" dirty="0">
                <a:effectLst/>
                <a:latin typeface="宋体" panose="02010600030101010101" pitchFamily="2" charset="-122"/>
                <a:ea typeface="宋体" panose="02010600030101010101" pitchFamily="2" charset="-122"/>
              </a:rPr>
              <a:t>修正</a:t>
            </a:r>
            <a:r>
              <a:rPr lang="en-US" altLang="zh-CN" sz="2400" dirty="0">
                <a:effectLst/>
                <a:latin typeface="宋体" panose="02010600030101010101" pitchFamily="2" charset="-122"/>
                <a:ea typeface="宋体" panose="02010600030101010101" pitchFamily="2" charset="-122"/>
              </a:rPr>
              <a:t>)</a:t>
            </a:r>
            <a:r>
              <a:rPr lang="zh-CN" altLang="en-US" sz="2400" dirty="0">
                <a:effectLst/>
                <a:latin typeface="宋体" panose="02010600030101010101" pitchFamily="2" charset="-122"/>
                <a:ea typeface="宋体" panose="02010600030101010101" pitchFamily="2" charset="-122"/>
              </a:rPr>
              <a:t>总结了非法吸收公众存款的十二种表现形式：</a:t>
            </a:r>
            <a:endParaRPr lang="zh-CN" altLang="en-US" sz="2400" dirty="0">
              <a:latin typeface="宋体" panose="02010600030101010101" pitchFamily="2" charset="-122"/>
              <a:ea typeface="宋体" panose="02010600030101010101" pitchFamily="2" charset="-122"/>
            </a:endParaRPr>
          </a:p>
        </p:txBody>
      </p:sp>
      <p:sp>
        <p:nvSpPr>
          <p:cNvPr id="3" name="文本占位符 2"/>
          <p:cNvSpPr>
            <a:spLocks noGrp="1"/>
          </p:cNvSpPr>
          <p:nvPr>
            <p:ph type="body" sz="half" idx="2"/>
          </p:nvPr>
        </p:nvSpPr>
        <p:spPr>
          <a:xfrm>
            <a:off x="683568" y="1844824"/>
            <a:ext cx="3694114" cy="4181535"/>
          </a:xfrm>
        </p:spPr>
        <p:txBody>
          <a:bodyPr>
            <a:noAutofit/>
          </a:bodyPr>
          <a:lstStyle/>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四</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不具有销售商品、提供服务的真实内容或者不以销售商品、提供服务为主要目的，以商品回购、寄存代售等方式非法吸收资金的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smtClean="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五</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不具有发行股票、债券的真实内容，以虚假转让股权、发售虚构债券等方式非法吸收资金的；</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六</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不具有募集基金的真实内容，以假借境外基金发售虚构基金等方式非法吸收资金的；</a:t>
            </a:r>
            <a:endParaRPr lang="en-US" altLang="zh-CN" sz="2000" b="1" dirty="0" smtClean="0">
              <a:latin typeface="宋体" panose="02010600030101010101" pitchFamily="2" charset="-122"/>
              <a:ea typeface="宋体" panose="02010600030101010101" pitchFamily="2" charset="-122"/>
            </a:endParaRPr>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10" name="图片 9" descr="b9f36f65da9f9895e4e4901aaed72824"/>
          <p:cNvPicPr>
            <a:picLocks noChangeAspect="1"/>
          </p:cNvPicPr>
          <p:nvPr/>
        </p:nvPicPr>
        <p:blipFill>
          <a:blip r:embed="rId2"/>
          <a:stretch>
            <a:fillRect/>
          </a:stretch>
        </p:blipFill>
        <p:spPr>
          <a:xfrm>
            <a:off x="4787900" y="1988820"/>
            <a:ext cx="4403090" cy="4361815"/>
          </a:xfrm>
          <a:prstGeom prst="rect">
            <a:avLst/>
          </a:prstGeom>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PP_MARK_KEY" val="162033b7-3a26-4ff3-9e10-c9592b0b4695"/>
  <p:tag name="COMMONDATA" val="eyJoZGlkIjoiZWM3YTdlZDQxMDQ0ZDMzYTdhYjlhNjBjNTVlZmQyMGIifQ=="/>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波形">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波形">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26</TotalTime>
  <Words>889</Words>
  <Application>Microsoft Office PowerPoint</Application>
  <PresentationFormat>全屏显示(4:3)</PresentationFormat>
  <Paragraphs>50</Paragraphs>
  <Slides>11</Slides>
  <Notes>0</Notes>
  <HiddenSlides>0</HiddenSlides>
  <MMClips>0</MMClips>
  <ScaleCrop>false</ScaleCrop>
  <HeadingPairs>
    <vt:vector size="4" baseType="variant">
      <vt:variant>
        <vt:lpstr>主题</vt:lpstr>
      </vt:variant>
      <vt:variant>
        <vt:i4>1</vt:i4>
      </vt:variant>
      <vt:variant>
        <vt:lpstr>幻灯片标题</vt:lpstr>
      </vt:variant>
      <vt:variant>
        <vt:i4>11</vt:i4>
      </vt:variant>
    </vt:vector>
  </HeadingPairs>
  <TitlesOfParts>
    <vt:vector size="12" baseType="lpstr">
      <vt:lpstr>波形</vt:lpstr>
      <vt:lpstr>守住钱袋子                 护好幸福家</vt:lpstr>
      <vt:lpstr>根据《防范和处置非法集资条例》，非法集资是指未经国务院金融管理部门依法许可或者违反国家金融管理规定，以许诺还本付息或者给予其他投资回报等方式，向不特定对象吸收资金的行为。</vt:lpstr>
      <vt:lpstr>1、未经有权机关依法批准; 2、向社会不特定对象即社会公众筹集资金，如未经批准公开、非公开发行股票、债券等; </vt:lpstr>
      <vt:lpstr>3、承诺在一定期限内给予出资人货币、实物、股权等形式的投资回报。有的犯罪分子以提供种苗等形式吸收资金，承诺以收购或包销产品等方式支付回报;有的则以商品销售的方式吸收资金，以承诺返租、回购、转让等方式给予回报;经营活动。</vt:lpstr>
      <vt:lpstr>PowerPoint 演示文稿</vt:lpstr>
      <vt:lpstr>非法集资主要表现形式</vt:lpstr>
      <vt:lpstr>PowerPoint 演示文稿</vt:lpstr>
      <vt:lpstr>最高人民法院关于审理非法集资刑事案件具体应用法律若干问题的解释(2022修正)总结了非法吸收公众存款的十二种表现形式：</vt:lpstr>
      <vt:lpstr>最高人民法院关于审理非法集资刑事案件具体应用法律若干问题的解释(2022修正)总结了非法吸收公众存款的十二种表现形式：</vt:lpstr>
      <vt:lpstr>最高人民法院关于审理非法集资刑事案件具体应用法律若干问题的解释(2022修正)总结了非法吸收公众存款的十二种表现形式：</vt:lpstr>
      <vt:lpstr>最高人民法院关于审理非法集资刑事案件具体应用法律若干问题的解释(2022修正)总结了非法吸收公众存款的十二种表现形式：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Lenovo</cp:lastModifiedBy>
  <cp:revision>26</cp:revision>
  <dcterms:created xsi:type="dcterms:W3CDTF">2023-06-14T01:48:00Z</dcterms:created>
  <dcterms:modified xsi:type="dcterms:W3CDTF">2024-06-17T01:54:30Z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592D1B31887F4490AE6681996C30E929_12</vt:lpwstr>
  </property>
  <property fmtid="{D5CDD505-2E9C-101B-9397-08002B2CF9AE}" pid="3" name="KSOProductBuildVer">
    <vt:lpwstr>2052-11.1.0.14309</vt:lpwstr>
  </property>
</Properties>
</file>